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2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3222624" y="2043906"/>
            <a:ext cx="9810753" cy="3095627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222624" y="5234780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222624" y="6473030"/>
            <a:ext cx="9810753" cy="4762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 i="1"/>
            </a:lvl1pPr>
            <a:lvl2pPr marL="750093" indent="-305593" algn="ctr">
              <a:spcBef>
                <a:spcPts val="0"/>
              </a:spcBef>
              <a:defRPr sz="2200" i="1"/>
            </a:lvl2pPr>
            <a:lvl3pPr marL="1194593" indent="-305593" algn="ctr">
              <a:spcBef>
                <a:spcPts val="0"/>
              </a:spcBef>
              <a:defRPr sz="2200" i="1"/>
            </a:lvl3pPr>
            <a:lvl4pPr marL="1639093" indent="-305593" algn="ctr">
              <a:spcBef>
                <a:spcPts val="0"/>
              </a:spcBef>
              <a:defRPr sz="2200" i="1"/>
            </a:lvl4pPr>
            <a:lvl5pPr marL="2083593" indent="-305593" algn="ctr">
              <a:spcBef>
                <a:spcPts val="0"/>
              </a:spcBef>
              <a:defRPr sz="2200" i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3222623" y="4441823"/>
            <a:ext cx="9810754" cy="70485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2031999" y="507998"/>
            <a:ext cx="12192003" cy="9144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sz="half" idx="13"/>
          </p:nvPr>
        </p:nvSpPr>
        <p:spPr>
          <a:xfrm>
            <a:off x="3555998" y="1139030"/>
            <a:ext cx="9144004" cy="55364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3222624" y="6806406"/>
            <a:ext cx="9810753" cy="1333502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222624" y="8151811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3222624" y="3532187"/>
            <a:ext cx="9810753" cy="3095627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8330406" y="1103312"/>
            <a:ext cx="5000627" cy="77033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2924967" y="1103312"/>
            <a:ext cx="5000628" cy="3738563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924967" y="4937123"/>
            <a:ext cx="5000628" cy="385762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2924967" y="2936874"/>
            <a:ext cx="10406066" cy="5893595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8330406" y="2936874"/>
            <a:ext cx="5000627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924967" y="2936874"/>
            <a:ext cx="5000628" cy="589359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300"/>
              </a:spcBef>
              <a:defRPr sz="2800"/>
            </a:lvl1pPr>
            <a:lvl2pPr marL="685800" indent="-342900">
              <a:spcBef>
                <a:spcPts val="3300"/>
              </a:spcBef>
              <a:defRPr sz="2800"/>
            </a:lvl2pPr>
            <a:lvl3pPr marL="1028700" indent="-342900">
              <a:spcBef>
                <a:spcPts val="3300"/>
              </a:spcBef>
              <a:defRPr sz="2800"/>
            </a:lvl3pPr>
            <a:lvl4pPr marL="1371600" indent="-342900">
              <a:spcBef>
                <a:spcPts val="3300"/>
              </a:spcBef>
              <a:defRPr sz="2800"/>
            </a:lvl4pPr>
            <a:lvl5pPr marL="1714500" indent="-342900">
              <a:spcBef>
                <a:spcPts val="33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57870" y="9223375"/>
            <a:ext cx="333910" cy="33655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2924967" y="1698624"/>
            <a:ext cx="10406066" cy="6762753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8330406" y="5282405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8330406" y="1341437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2924967" y="1341437"/>
            <a:ext cx="5000628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2924967" y="746123"/>
            <a:ext cx="10406066" cy="202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073444" y="2935111"/>
            <a:ext cx="6366934" cy="722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57870" y="9223375"/>
            <a:ext cx="333910" cy="317956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32455&amp;picture=female-graduation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3.jpeg"/><Relationship Id="rId21" Type="http://schemas.openxmlformats.org/officeDocument/2006/relationships/image" Target="../media/image20.jpeg"/><Relationship Id="rId7" Type="http://schemas.openxmlformats.org/officeDocument/2006/relationships/image" Target="../media/image7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2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5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4.jpeg"/><Relationship Id="rId9" Type="http://schemas.openxmlformats.org/officeDocument/2006/relationships/image" Target="../media/image1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r="14865"/>
          <a:stretch>
            <a:fillRect/>
          </a:stretch>
        </p:blipFill>
        <p:spPr>
          <a:xfrm>
            <a:off x="-62410" y="-83344"/>
            <a:ext cx="16457552" cy="10326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開始遊戲"/>
          <p:cNvGrpSpPr/>
          <p:nvPr/>
        </p:nvGrpSpPr>
        <p:grpSpPr>
          <a:xfrm>
            <a:off x="5029199" y="932307"/>
            <a:ext cx="7153079" cy="1361186"/>
            <a:chOff x="0" y="0"/>
            <a:chExt cx="7153077" cy="1361184"/>
          </a:xfrm>
        </p:grpSpPr>
        <p:sp>
          <p:nvSpPr>
            <p:cNvPr id="120" name="矩形"/>
            <p:cNvSpPr/>
            <p:nvPr/>
          </p:nvSpPr>
          <p:spPr>
            <a:xfrm>
              <a:off x="-1" y="-1"/>
              <a:ext cx="7153079" cy="13611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文字"/>
            <p:cNvSpPr txBox="1"/>
            <p:nvPr/>
          </p:nvSpPr>
          <p:spPr>
            <a:xfrm>
              <a:off x="-1" y="442467"/>
              <a:ext cx="7153079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sp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管二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8010473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管二(高價位)</a:t>
            </a:r>
          </a:p>
        </p:txBody>
      </p:sp>
      <p:pic>
        <p:nvPicPr>
          <p:cNvPr id="277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944" y="1470112"/>
            <a:ext cx="7882112" cy="5903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生科館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897639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生科館(中價位)</a:t>
            </a:r>
          </a:p>
        </p:txBody>
      </p:sp>
      <p:pic>
        <p:nvPicPr>
          <p:cNvPr id="281" name="1190995231.jpg" descr="11909952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267" y="734218"/>
            <a:ext cx="8793466" cy="659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地理系館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762240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地理系館(低價位)</a:t>
            </a:r>
          </a:p>
        </p:txBody>
      </p:sp>
      <p:pic>
        <p:nvPicPr>
          <p:cNvPr id="285" name="IMG_5826.JPG" descr="IMG_58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202" y="444498"/>
            <a:ext cx="6953537" cy="7163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之後再補拍，網路上照片都不太優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大一女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7875072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女九自助餐</a:t>
            </a:r>
            <a:r>
              <a:rPr dirty="0"/>
              <a:t>(吃飽順便交個女朋友，學分+1)</a:t>
            </a:r>
          </a:p>
        </p:txBody>
      </p:sp>
      <p:pic>
        <p:nvPicPr>
          <p:cNvPr id="289" name="place_photo_93443_0263ce86818a40c160de0583297e869c.jpeg" descr="place_photo_93443_0263ce86818a40c160de0583297e869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701" y="571483"/>
            <a:ext cx="8772598" cy="657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男一舍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987906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男一舍(低價位)</a:t>
            </a:r>
          </a:p>
        </p:txBody>
      </p:sp>
      <p:pic>
        <p:nvPicPr>
          <p:cNvPr id="293" name="S1-Exterior(F1).jpg" descr="S1-Exterior(F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205" y="519031"/>
            <a:ext cx="9147590" cy="686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工科海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8100738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工科海(中價位)</a:t>
            </a:r>
          </a:p>
        </p:txBody>
      </p:sp>
      <p:pic>
        <p:nvPicPr>
          <p:cNvPr id="297" name="4a9ba9a59807a.jpg" descr="4a9ba9a5980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953" y="734218"/>
            <a:ext cx="9170163" cy="687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活大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8033039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活大(低價位)</a:t>
            </a:r>
          </a:p>
        </p:txBody>
      </p:sp>
      <p:pic>
        <p:nvPicPr>
          <p:cNvPr id="301" name="260213162857008-taida-diyi-huodongzhongxin-wangda.jpg" descr="260213162857008-taida-diyi-huodongzhongxin-wang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4" y="761617"/>
            <a:ext cx="8651872" cy="681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霖澤館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236139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霖澤館(中價位)</a:t>
            </a:r>
          </a:p>
        </p:txBody>
      </p:sp>
      <p:pic>
        <p:nvPicPr>
          <p:cNvPr id="305" name="琳澤館正面.JPG" descr="琳澤館正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60" y="451331"/>
            <a:ext cx="9768880" cy="732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社科院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7920205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社科院(高價位)</a:t>
            </a:r>
          </a:p>
        </p:txBody>
      </p:sp>
      <p:pic>
        <p:nvPicPr>
          <p:cNvPr id="309" name="a2aac87c-f0a3-4703-9c8d-71f2aa28e7b0.jpg" descr="a2aac87c-f0a3-4703-9c8d-71f2aa28e7b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695" y="730627"/>
            <a:ext cx="14376980" cy="635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工綜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619770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工綜</a:t>
            </a:r>
          </a:p>
        </p:txBody>
      </p:sp>
      <p:pic>
        <p:nvPicPr>
          <p:cNvPr id="313" name="10414848.jpg" descr="104148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078" y="338499"/>
            <a:ext cx="11585844" cy="7690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r="14864"/>
          <a:stretch>
            <a:fillRect/>
          </a:stretch>
        </p:blipFill>
        <p:spPr>
          <a:xfrm>
            <a:off x="-100807" y="-83344"/>
            <a:ext cx="16457553" cy="10326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土木系"/>
          <p:cNvSpPr/>
          <p:nvPr/>
        </p:nvSpPr>
        <p:spPr>
          <a:xfrm>
            <a:off x="3679610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土木系</a:t>
            </a:r>
          </a:p>
        </p:txBody>
      </p:sp>
      <p:sp>
        <p:nvSpPr>
          <p:cNvPr id="126" name="中文系"/>
          <p:cNvSpPr/>
          <p:nvPr/>
        </p:nvSpPr>
        <p:spPr>
          <a:xfrm>
            <a:off x="6887452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中文系</a:t>
            </a:r>
          </a:p>
        </p:txBody>
      </p:sp>
      <p:sp>
        <p:nvSpPr>
          <p:cNvPr id="127" name="機械系"/>
          <p:cNvSpPr/>
          <p:nvPr/>
        </p:nvSpPr>
        <p:spPr>
          <a:xfrm>
            <a:off x="13303137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機械系</a:t>
            </a:r>
          </a:p>
        </p:txBody>
      </p:sp>
      <p:sp>
        <p:nvSpPr>
          <p:cNvPr id="128" name="法律系"/>
          <p:cNvSpPr/>
          <p:nvPr/>
        </p:nvSpPr>
        <p:spPr>
          <a:xfrm>
            <a:off x="10095294" y="5559096"/>
            <a:ext cx="2201303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法律系</a:t>
            </a:r>
          </a:p>
        </p:txBody>
      </p:sp>
      <p:sp>
        <p:nvSpPr>
          <p:cNvPr id="129" name="會計系"/>
          <p:cNvSpPr/>
          <p:nvPr/>
        </p:nvSpPr>
        <p:spPr>
          <a:xfrm>
            <a:off x="6887452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會計系</a:t>
            </a:r>
          </a:p>
        </p:txBody>
      </p:sp>
      <p:sp>
        <p:nvSpPr>
          <p:cNvPr id="130" name="國企係"/>
          <p:cNvSpPr/>
          <p:nvPr/>
        </p:nvSpPr>
        <p:spPr>
          <a:xfrm>
            <a:off x="10095294" y="1989085"/>
            <a:ext cx="2201303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國企係</a:t>
            </a:r>
          </a:p>
        </p:txBody>
      </p:sp>
      <p:sp>
        <p:nvSpPr>
          <p:cNvPr id="131" name="經濟系"/>
          <p:cNvSpPr/>
          <p:nvPr/>
        </p:nvSpPr>
        <p:spPr>
          <a:xfrm>
            <a:off x="13303137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經濟系</a:t>
            </a:r>
          </a:p>
        </p:txBody>
      </p:sp>
      <p:sp>
        <p:nvSpPr>
          <p:cNvPr id="132" name="機械系"/>
          <p:cNvSpPr/>
          <p:nvPr/>
        </p:nvSpPr>
        <p:spPr>
          <a:xfrm>
            <a:off x="471768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機械系</a:t>
            </a:r>
          </a:p>
        </p:txBody>
      </p:sp>
      <p:sp>
        <p:nvSpPr>
          <p:cNvPr id="133" name="哲學系"/>
          <p:cNvSpPr/>
          <p:nvPr/>
        </p:nvSpPr>
        <p:spPr>
          <a:xfrm>
            <a:off x="3679610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哲學系</a:t>
            </a:r>
          </a:p>
        </p:txBody>
      </p:sp>
      <p:sp>
        <p:nvSpPr>
          <p:cNvPr id="134" name="醫學系"/>
          <p:cNvSpPr/>
          <p:nvPr/>
        </p:nvSpPr>
        <p:spPr>
          <a:xfrm>
            <a:off x="471768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625" tIns="47625" rIns="47625" bIns="47625" anchor="ctr"/>
          <a:lstStyle/>
          <a:p>
            <a:r>
              <a:t>醫學系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森林館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416672"/>
            <a:ext cx="9810750" cy="1059658"/>
          </a:xfrm>
          <a:prstGeom prst="rect">
            <a:avLst/>
          </a:prstGeom>
        </p:spPr>
        <p:txBody>
          <a:bodyPr/>
          <a:lstStyle/>
          <a:p>
            <a:r>
              <a:t>森林館(森多概，停一回合，學分+1)</a:t>
            </a:r>
          </a:p>
        </p:txBody>
      </p:sp>
      <p:pic>
        <p:nvPicPr>
          <p:cNvPr id="317" name="台大森林系館.JPG" descr="台大森林系館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435" y="676998"/>
            <a:ext cx="9873130" cy="740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土木系館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8303838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土木系館(中價位)</a:t>
            </a:r>
          </a:p>
        </p:txBody>
      </p:sp>
      <p:pic>
        <p:nvPicPr>
          <p:cNvPr id="321" name="DSCN8933-1.jpg" descr="DSCN893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342" y="325684"/>
            <a:ext cx="9555316" cy="716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文學院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文學院(低價位)</a:t>
            </a:r>
          </a:p>
        </p:txBody>
      </p:sp>
      <p:pic>
        <p:nvPicPr>
          <p:cNvPr id="325" name="tumblr_pjxqy0G7tm1uwn8beo1_1280.jpg" descr="tumblr_pjxqy0G7tm1uwn8beo1_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041" y="315931"/>
            <a:ext cx="9577918" cy="718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哲學系館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371537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哲學系館(低價位)</a:t>
            </a:r>
          </a:p>
        </p:txBody>
      </p:sp>
      <p:pic>
        <p:nvPicPr>
          <p:cNvPr id="329" name="polyurethanefoam_3930.jpg" descr="polyurethanefoam_39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372" y="598266"/>
            <a:ext cx="12735456" cy="7163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2597B0-773A-44DD-8193-B31960E1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087907" cy="101951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按鍵大全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568EF-5B17-4C37-BC2C-93CD01028E7A}"/>
              </a:ext>
            </a:extLst>
          </p:cNvPr>
          <p:cNvSpPr/>
          <p:nvPr/>
        </p:nvSpPr>
        <p:spPr>
          <a:xfrm>
            <a:off x="376518" y="1496490"/>
            <a:ext cx="1111623" cy="1019510"/>
          </a:xfrm>
          <a:prstGeom prst="rect">
            <a:avLst/>
          </a:prstGeom>
          <a:solidFill>
            <a:srgbClr val="0070C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是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6C689-6E6B-45DB-9A59-EC159443F2FA}"/>
              </a:ext>
            </a:extLst>
          </p:cNvPr>
          <p:cNvSpPr/>
          <p:nvPr/>
        </p:nvSpPr>
        <p:spPr>
          <a:xfrm>
            <a:off x="2043952" y="1496490"/>
            <a:ext cx="1111623" cy="101951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ibl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B3750-2A46-4FAF-8AC4-754CDD38F789}"/>
              </a:ext>
            </a:extLst>
          </p:cNvPr>
          <p:cNvSpPr/>
          <p:nvPr/>
        </p:nvSpPr>
        <p:spPr>
          <a:xfrm>
            <a:off x="5348568" y="1413158"/>
            <a:ext cx="6100482" cy="1327286"/>
          </a:xfrm>
          <a:prstGeom prst="rect">
            <a:avLst/>
          </a:prstGeom>
          <a:solidFill>
            <a:srgbClr val="0070C0"/>
          </a:solidFill>
          <a:ln w="25400" cap="flat">
            <a:solidFill>
              <a:schemeClr val="tx1"/>
            </a:solidFill>
            <a:prstDash val="solid"/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8000" b="1" dirty="0">
                <a:solidFill>
                  <a:schemeClr val="bg1"/>
                </a:solidFill>
              </a:rPr>
              <a:t>Start Game</a:t>
            </a:r>
            <a:endParaRPr kumimoji="0" lang="zh-TW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52DE6-4B92-4EFB-AB8C-6B6CFD8130CA}"/>
              </a:ext>
            </a:extLst>
          </p:cNvPr>
          <p:cNvSpPr/>
          <p:nvPr/>
        </p:nvSpPr>
        <p:spPr>
          <a:xfrm>
            <a:off x="376518" y="4042058"/>
            <a:ext cx="6100482" cy="1327286"/>
          </a:xfrm>
          <a:prstGeom prst="rect">
            <a:avLst/>
          </a:prstGeom>
          <a:solidFill>
            <a:srgbClr val="0070C0"/>
          </a:solidFill>
          <a:ln w="25400" cap="flat">
            <a:solidFill>
              <a:schemeClr val="tx1"/>
            </a:solidFill>
            <a:prstDash val="solid"/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extrusionH="25400" contourW="25400">
            <a:bevelT w="190500" prst="riblet"/>
            <a:bevelB w="139700" h="139700" prst="divot"/>
            <a:extrusionClr>
              <a:schemeClr val="accent1">
                <a:lumMod val="50000"/>
              </a:schemeClr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Next Turn!</a:t>
            </a:r>
            <a:endParaRPr kumimoji="0" lang="zh-TW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F62D5-A021-4A7A-8471-E6EC700B7C24}"/>
              </a:ext>
            </a:extLst>
          </p:cNvPr>
          <p:cNvSpPr/>
          <p:nvPr/>
        </p:nvSpPr>
        <p:spPr>
          <a:xfrm>
            <a:off x="7216588" y="4042058"/>
            <a:ext cx="6100482" cy="1327286"/>
          </a:xfrm>
          <a:prstGeom prst="rect">
            <a:avLst/>
          </a:prstGeom>
          <a:solidFill>
            <a:srgbClr val="0070C0"/>
          </a:solidFill>
          <a:ln w="25400" cap="flat">
            <a:solidFill>
              <a:schemeClr val="tx1"/>
            </a:solidFill>
            <a:prstDash val="solid"/>
            <a:rou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Next Turn!</a:t>
            </a:r>
            <a:endParaRPr kumimoji="0" lang="zh-TW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6048B-6886-4195-98E7-C958EC3845A0}"/>
              </a:ext>
            </a:extLst>
          </p:cNvPr>
          <p:cNvSpPr/>
          <p:nvPr/>
        </p:nvSpPr>
        <p:spPr>
          <a:xfrm>
            <a:off x="376517" y="2740444"/>
            <a:ext cx="1111623" cy="1019510"/>
          </a:xfrm>
          <a:prstGeom prst="rect">
            <a:avLst/>
          </a:prstGeom>
          <a:solidFill>
            <a:srgbClr val="0070C0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3EDFA-DEE7-4640-BB21-8B6121B5B22B}"/>
              </a:ext>
            </a:extLst>
          </p:cNvPr>
          <p:cNvSpPr/>
          <p:nvPr/>
        </p:nvSpPr>
        <p:spPr>
          <a:xfrm>
            <a:off x="2043951" y="2737688"/>
            <a:ext cx="1111623" cy="101951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5BEDC7-6CAD-402B-ABFE-B866B9C9F3AB}"/>
              </a:ext>
            </a:extLst>
          </p:cNvPr>
          <p:cNvSpPr/>
          <p:nvPr/>
        </p:nvSpPr>
        <p:spPr>
          <a:xfrm>
            <a:off x="1488140" y="6423055"/>
            <a:ext cx="5912223" cy="265072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cap="flat">
            <a:noFill/>
            <a:prstDash val="solid"/>
            <a:round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HeroicExtreme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DICE!</a:t>
            </a:r>
            <a:endParaRPr kumimoji="0" lang="zh-TW" altLang="en-US" sz="1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79154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ABA8BDC-A205-4170-AFDB-7D15CD6D9E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03009" y="1709748"/>
            <a:ext cx="1908168" cy="1908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2597B0-773A-44DD-8193-B31960E1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819" y="225090"/>
            <a:ext cx="4087907" cy="101951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chess</a:t>
            </a:r>
            <a:endParaRPr lang="zh-TW" altLang="en-US" dirty="0"/>
          </a:p>
        </p:txBody>
      </p:sp>
      <p:pic>
        <p:nvPicPr>
          <p:cNvPr id="15" name="Picture 14" descr="A close up of a flower&#10;&#10;Description generated with high confidence">
            <a:extLst>
              <a:ext uri="{FF2B5EF4-FFF2-40B4-BE49-F238E27FC236}">
                <a16:creationId xmlns:a16="http://schemas.microsoft.com/office/drawing/2014/main" id="{209D00B1-78A9-4E03-92D8-9354E3C4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21" y1="19231" x2="20321" y2="19231"/>
                        <a14:foregroundMark x1="82353" y1="19231" x2="82353" y2="19231"/>
                        <a14:backgroundMark x1="48663" y1="75385" x2="48663" y2="75385"/>
                        <a14:backgroundMark x1="49733" y1="69231" x2="49733" y2="69231"/>
                        <a14:backgroundMark x1="49733" y1="69231" x2="49733" y2="6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76" y="438933"/>
            <a:ext cx="3039410" cy="2112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AFC734-990E-4246-981D-BDB9718B5258}"/>
              </a:ext>
            </a:extLst>
          </p:cNvPr>
          <p:cNvSpPr txBox="1"/>
          <p:nvPr/>
        </p:nvSpPr>
        <p:spPr>
          <a:xfrm>
            <a:off x="9026712" y="4552933"/>
            <a:ext cx="4533900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800" dirty="0"/>
              <a:t>如果是國企系，就用這一個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A2B21F-C05C-41AB-8B61-3A5D1E8D712C}"/>
              </a:ext>
            </a:extLst>
          </p:cNvPr>
          <p:cNvSpPr/>
          <p:nvPr/>
        </p:nvSpPr>
        <p:spPr>
          <a:xfrm>
            <a:off x="1562100" y="1504957"/>
            <a:ext cx="2344738" cy="2114543"/>
          </a:xfrm>
          <a:prstGeom prst="rect">
            <a:avLst/>
          </a:prstGeom>
          <a:noFill/>
          <a:ln w="57150" cap="flat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9DE62C-77CA-4F63-9224-2D40A681108D}"/>
              </a:ext>
            </a:extLst>
          </p:cNvPr>
          <p:cNvSpPr/>
          <p:nvPr/>
        </p:nvSpPr>
        <p:spPr>
          <a:xfrm>
            <a:off x="1522412" y="3867150"/>
            <a:ext cx="2344738" cy="2247900"/>
          </a:xfrm>
          <a:prstGeom prst="rect">
            <a:avLst/>
          </a:prstGeom>
          <a:solidFill>
            <a:srgbClr val="FFFFFF"/>
          </a:solidFill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AC85F1-43A2-4941-B9B3-E14CC92387CD}"/>
              </a:ext>
            </a:extLst>
          </p:cNvPr>
          <p:cNvSpPr/>
          <p:nvPr/>
        </p:nvSpPr>
        <p:spPr>
          <a:xfrm>
            <a:off x="5124450" y="3867150"/>
            <a:ext cx="2344738" cy="224790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D5FB3-F1C2-442B-BF16-28C2A247FB09}"/>
              </a:ext>
            </a:extLst>
          </p:cNvPr>
          <p:cNvSpPr/>
          <p:nvPr/>
        </p:nvSpPr>
        <p:spPr>
          <a:xfrm>
            <a:off x="1562100" y="6667500"/>
            <a:ext cx="2344738" cy="2247900"/>
          </a:xfrm>
          <a:prstGeom prst="rect">
            <a:avLst/>
          </a:prstGeom>
          <a:solidFill>
            <a:srgbClr val="FFFFFF"/>
          </a:solidFill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2EB5A7-B9D7-49E8-B2FD-DED72E7A6BEC}"/>
              </a:ext>
            </a:extLst>
          </p:cNvPr>
          <p:cNvSpPr/>
          <p:nvPr/>
        </p:nvSpPr>
        <p:spPr>
          <a:xfrm>
            <a:off x="5124450" y="6667500"/>
            <a:ext cx="2344738" cy="2247900"/>
          </a:xfrm>
          <a:prstGeom prst="rect">
            <a:avLst/>
          </a:prstGeom>
          <a:solidFill>
            <a:srgbClr val="FFFFFF"/>
          </a:solidFill>
          <a:ln w="57150" cap="flat">
            <a:solidFill>
              <a:schemeClr val="accent3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60854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BF863B-36D9-4CC9-8F86-D93D45E9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0697" y="4052898"/>
            <a:ext cx="1908168" cy="19081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CE4BFC-BB44-476F-AC98-D59E7CEC23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2735" y="6865597"/>
            <a:ext cx="1908168" cy="1908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1A9E70-A540-40A5-9C24-422B960D0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80385" y="6837366"/>
            <a:ext cx="1908168" cy="19081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9051A4-6989-45FB-86EF-2A566CF61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2735" y="3976698"/>
            <a:ext cx="1908168" cy="19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26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圖片加上人物說明"/>
          <p:cNvGrpSpPr/>
          <p:nvPr/>
        </p:nvGrpSpPr>
        <p:grpSpPr>
          <a:xfrm>
            <a:off x="13100834" y="38100"/>
            <a:ext cx="3120336" cy="2908300"/>
            <a:chOff x="0" y="0"/>
            <a:chExt cx="3120335" cy="2908300"/>
          </a:xfrm>
        </p:grpSpPr>
        <p:sp>
          <p:nvSpPr>
            <p:cNvPr id="136" name="矩形"/>
            <p:cNvSpPr/>
            <p:nvPr/>
          </p:nvSpPr>
          <p:spPr>
            <a:xfrm>
              <a:off x="-1" y="0"/>
              <a:ext cx="3120337" cy="29083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37" name="圖片加上人物說明"/>
            <p:cNvSpPr txBox="1"/>
            <p:nvPr/>
          </p:nvSpPr>
          <p:spPr>
            <a:xfrm>
              <a:off x="-1" y="1216024"/>
              <a:ext cx="3120337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圖片加上人物說明</a:t>
              </a:r>
            </a:p>
          </p:txBody>
        </p:sp>
      </p:grpSp>
      <p:grpSp>
        <p:nvGrpSpPr>
          <p:cNvPr id="141" name="學分、星星數、技能、攻擊力"/>
          <p:cNvGrpSpPr/>
          <p:nvPr/>
        </p:nvGrpSpPr>
        <p:grpSpPr>
          <a:xfrm>
            <a:off x="13104488" y="2882900"/>
            <a:ext cx="3129262" cy="4170661"/>
            <a:chOff x="0" y="0"/>
            <a:chExt cx="3129261" cy="4170660"/>
          </a:xfrm>
        </p:grpSpPr>
        <p:sp>
          <p:nvSpPr>
            <p:cNvPr id="139" name="矩形"/>
            <p:cNvSpPr/>
            <p:nvPr/>
          </p:nvSpPr>
          <p:spPr>
            <a:xfrm>
              <a:off x="-1" y="0"/>
              <a:ext cx="3129263" cy="41706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40" name="學分、星星數、技能、攻擊力"/>
            <p:cNvSpPr txBox="1"/>
            <p:nvPr/>
          </p:nvSpPr>
          <p:spPr>
            <a:xfrm>
              <a:off x="-1" y="1656705"/>
              <a:ext cx="312926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學分、星星數、技能、攻擊力</a:t>
              </a:r>
            </a:p>
          </p:txBody>
        </p:sp>
      </p:grpSp>
      <p:grpSp>
        <p:nvGrpSpPr>
          <p:cNvPr id="144" name="技能欄"/>
          <p:cNvGrpSpPr/>
          <p:nvPr/>
        </p:nvGrpSpPr>
        <p:grpSpPr>
          <a:xfrm>
            <a:off x="3308462" y="3170523"/>
            <a:ext cx="6471345" cy="1702058"/>
            <a:chOff x="0" y="0"/>
            <a:chExt cx="6471343" cy="1702056"/>
          </a:xfrm>
        </p:grpSpPr>
        <p:sp>
          <p:nvSpPr>
            <p:cNvPr id="142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技能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r>
                <a:t>技能欄</a:t>
              </a:r>
            </a:p>
          </p:txBody>
        </p:sp>
      </p:grpSp>
      <p:grpSp>
        <p:nvGrpSpPr>
          <p:cNvPr id="147" name="哲學系館"/>
          <p:cNvGrpSpPr/>
          <p:nvPr/>
        </p:nvGrpSpPr>
        <p:grpSpPr>
          <a:xfrm>
            <a:off x="1498819" y="2552699"/>
            <a:ext cx="1270001" cy="1270001"/>
            <a:chOff x="0" y="0"/>
            <a:chExt cx="1270000" cy="1270000"/>
          </a:xfrm>
        </p:grpSpPr>
        <p:sp>
          <p:nvSpPr>
            <p:cNvPr id="14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46" name="哲學系館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哲學系館</a:t>
              </a:r>
            </a:p>
          </p:txBody>
        </p:sp>
      </p:grpSp>
      <p:grpSp>
        <p:nvGrpSpPr>
          <p:cNvPr id="150" name="start(放大門圖)"/>
          <p:cNvGrpSpPr/>
          <p:nvPr/>
        </p:nvGrpSpPr>
        <p:grpSpPr>
          <a:xfrm>
            <a:off x="1498819" y="3822699"/>
            <a:ext cx="1270001" cy="1270001"/>
            <a:chOff x="0" y="0"/>
            <a:chExt cx="1270000" cy="1270000"/>
          </a:xfrm>
        </p:grpSpPr>
        <p:sp>
          <p:nvSpPr>
            <p:cNvPr id="148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49" name="start(放大門圖)"/>
            <p:cNvSpPr txBox="1"/>
            <p:nvPr/>
          </p:nvSpPr>
          <p:spPr>
            <a:xfrm>
              <a:off x="0" y="202322"/>
              <a:ext cx="1270000" cy="865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start(放大門圖)</a:t>
              </a:r>
            </a:p>
          </p:txBody>
        </p:sp>
      </p:grpSp>
      <p:grpSp>
        <p:nvGrpSpPr>
          <p:cNvPr id="153" name="活大"/>
          <p:cNvGrpSpPr/>
          <p:nvPr/>
        </p:nvGrpSpPr>
        <p:grpSpPr>
          <a:xfrm>
            <a:off x="10165579" y="2552699"/>
            <a:ext cx="1270002" cy="1270001"/>
            <a:chOff x="0" y="0"/>
            <a:chExt cx="1270001" cy="1270000"/>
          </a:xfrm>
        </p:grpSpPr>
        <p:sp>
          <p:nvSpPr>
            <p:cNvPr id="15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活大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活大</a:t>
              </a:r>
            </a:p>
          </p:txBody>
        </p:sp>
      </p:grpSp>
      <p:grpSp>
        <p:nvGrpSpPr>
          <p:cNvPr id="156" name="總圖"/>
          <p:cNvGrpSpPr/>
          <p:nvPr/>
        </p:nvGrpSpPr>
        <p:grpSpPr>
          <a:xfrm>
            <a:off x="10165579" y="3822699"/>
            <a:ext cx="1270002" cy="1270001"/>
            <a:chOff x="0" y="0"/>
            <a:chExt cx="1270001" cy="1270000"/>
          </a:xfrm>
        </p:grpSpPr>
        <p:sp>
          <p:nvSpPr>
            <p:cNvPr id="15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55" name="總圖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總圖</a:t>
              </a:r>
            </a:p>
          </p:txBody>
        </p:sp>
      </p:grpSp>
      <p:grpSp>
        <p:nvGrpSpPr>
          <p:cNvPr id="159" name="男一舍(蔡逼八退一步)"/>
          <p:cNvGrpSpPr/>
          <p:nvPr/>
        </p:nvGrpSpPr>
        <p:grpSpPr>
          <a:xfrm>
            <a:off x="10165579" y="6340275"/>
            <a:ext cx="1270002" cy="1270002"/>
            <a:chOff x="0" y="0"/>
            <a:chExt cx="1270001" cy="1270001"/>
          </a:xfrm>
        </p:grpSpPr>
        <p:sp>
          <p:nvSpPr>
            <p:cNvPr id="157" name="正方形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58" name="男一舍(蔡逼八退一步)"/>
            <p:cNvSpPr txBox="1"/>
            <p:nvPr/>
          </p:nvSpPr>
          <p:spPr>
            <a:xfrm>
              <a:off x="-1" y="11823"/>
              <a:ext cx="1270003" cy="12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男一舍(蔡逼八退一步)</a:t>
              </a:r>
            </a:p>
          </p:txBody>
        </p:sp>
      </p:grpSp>
      <p:grpSp>
        <p:nvGrpSpPr>
          <p:cNvPr id="162" name="大一女"/>
          <p:cNvGrpSpPr/>
          <p:nvPr/>
        </p:nvGrpSpPr>
        <p:grpSpPr>
          <a:xfrm>
            <a:off x="8969992" y="7581899"/>
            <a:ext cx="1270002" cy="1270001"/>
            <a:chOff x="0" y="0"/>
            <a:chExt cx="1270001" cy="1270000"/>
          </a:xfrm>
        </p:grpSpPr>
        <p:sp>
          <p:nvSpPr>
            <p:cNvPr id="16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女九自助餐"/>
            <p:cNvSpPr txBox="1"/>
            <p:nvPr/>
          </p:nvSpPr>
          <p:spPr>
            <a:xfrm>
              <a:off x="-1" y="206374"/>
              <a:ext cx="127000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女九自助餐</a:t>
              </a:r>
            </a:p>
          </p:txBody>
        </p:sp>
      </p:grpSp>
      <p:grpSp>
        <p:nvGrpSpPr>
          <p:cNvPr id="165" name="地理系館"/>
          <p:cNvGrpSpPr/>
          <p:nvPr/>
        </p:nvGrpSpPr>
        <p:grpSpPr>
          <a:xfrm>
            <a:off x="7699992" y="7581899"/>
            <a:ext cx="1270002" cy="1270001"/>
            <a:chOff x="0" y="0"/>
            <a:chExt cx="1270001" cy="1270000"/>
          </a:xfrm>
        </p:grpSpPr>
        <p:sp>
          <p:nvSpPr>
            <p:cNvPr id="16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64" name="地理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地理系館</a:t>
              </a:r>
            </a:p>
          </p:txBody>
        </p:sp>
      </p:grpSp>
      <p:grpSp>
        <p:nvGrpSpPr>
          <p:cNvPr id="168" name="生科館"/>
          <p:cNvGrpSpPr/>
          <p:nvPr/>
        </p:nvGrpSpPr>
        <p:grpSpPr>
          <a:xfrm>
            <a:off x="6453605" y="7581899"/>
            <a:ext cx="1270002" cy="1270001"/>
            <a:chOff x="0" y="0"/>
            <a:chExt cx="1270001" cy="1270000"/>
          </a:xfrm>
        </p:grpSpPr>
        <p:sp>
          <p:nvSpPr>
            <p:cNvPr id="166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生科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生科館</a:t>
              </a:r>
            </a:p>
          </p:txBody>
        </p:sp>
      </p:grpSp>
      <p:grpSp>
        <p:nvGrpSpPr>
          <p:cNvPr id="171" name="管二"/>
          <p:cNvGrpSpPr/>
          <p:nvPr/>
        </p:nvGrpSpPr>
        <p:grpSpPr>
          <a:xfrm>
            <a:off x="5234405" y="7581899"/>
            <a:ext cx="1270002" cy="1270001"/>
            <a:chOff x="0" y="0"/>
            <a:chExt cx="1270001" cy="1270000"/>
          </a:xfrm>
        </p:grpSpPr>
        <p:sp>
          <p:nvSpPr>
            <p:cNvPr id="169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70" name="管二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管二</a:t>
              </a:r>
            </a:p>
          </p:txBody>
        </p:sp>
      </p:grpSp>
      <p:grpSp>
        <p:nvGrpSpPr>
          <p:cNvPr id="174" name="管一"/>
          <p:cNvGrpSpPr/>
          <p:nvPr/>
        </p:nvGrpSpPr>
        <p:grpSpPr>
          <a:xfrm>
            <a:off x="3937219" y="7564324"/>
            <a:ext cx="1305152" cy="1305152"/>
            <a:chOff x="0" y="0"/>
            <a:chExt cx="1305151" cy="1305151"/>
          </a:xfrm>
        </p:grpSpPr>
        <p:sp>
          <p:nvSpPr>
            <p:cNvPr id="172" name="正方形"/>
            <p:cNvSpPr/>
            <p:nvPr/>
          </p:nvSpPr>
          <p:spPr>
            <a:xfrm>
              <a:off x="0" y="0"/>
              <a:ext cx="1305152" cy="1305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73" name="管一"/>
            <p:cNvSpPr txBox="1"/>
            <p:nvPr/>
          </p:nvSpPr>
          <p:spPr>
            <a:xfrm>
              <a:off x="0" y="407859"/>
              <a:ext cx="1305152" cy="48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r>
                <a:t>管一</a:t>
              </a:r>
            </a:p>
          </p:txBody>
        </p:sp>
      </p:grpSp>
      <p:grpSp>
        <p:nvGrpSpPr>
          <p:cNvPr id="177" name="行政大樓"/>
          <p:cNvGrpSpPr/>
          <p:nvPr/>
        </p:nvGrpSpPr>
        <p:grpSpPr>
          <a:xfrm>
            <a:off x="2768819" y="7581899"/>
            <a:ext cx="1270001" cy="1270001"/>
            <a:chOff x="0" y="0"/>
            <a:chExt cx="1270000" cy="1270000"/>
          </a:xfrm>
        </p:grpSpPr>
        <p:sp>
          <p:nvSpPr>
            <p:cNvPr id="17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76" name="行政大樓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行政大樓</a:t>
              </a:r>
            </a:p>
          </p:txBody>
        </p:sp>
      </p:grpSp>
      <p:grpSp>
        <p:nvGrpSpPr>
          <p:cNvPr id="180" name="機會命運"/>
          <p:cNvGrpSpPr/>
          <p:nvPr/>
        </p:nvGrpSpPr>
        <p:grpSpPr>
          <a:xfrm>
            <a:off x="1498819" y="7581899"/>
            <a:ext cx="1270001" cy="1270001"/>
            <a:chOff x="0" y="0"/>
            <a:chExt cx="1270000" cy="1270000"/>
          </a:xfrm>
        </p:grpSpPr>
        <p:sp>
          <p:nvSpPr>
            <p:cNvPr id="178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79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機會命運</a:t>
              </a:r>
            </a:p>
          </p:txBody>
        </p:sp>
      </p:grpSp>
      <p:grpSp>
        <p:nvGrpSpPr>
          <p:cNvPr id="183" name="水源市場"/>
          <p:cNvGrpSpPr/>
          <p:nvPr/>
        </p:nvGrpSpPr>
        <p:grpSpPr>
          <a:xfrm>
            <a:off x="1498819" y="6340275"/>
            <a:ext cx="1270001" cy="1270002"/>
            <a:chOff x="0" y="0"/>
            <a:chExt cx="1270000" cy="1270001"/>
          </a:xfrm>
        </p:grpSpPr>
        <p:sp>
          <p:nvSpPr>
            <p:cNvPr id="181" name="正方形"/>
            <p:cNvSpPr/>
            <p:nvPr/>
          </p:nvSpPr>
          <p:spPr>
            <a:xfrm>
              <a:off x="0" y="-1"/>
              <a:ext cx="1270000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水源市場"/>
            <p:cNvSpPr txBox="1"/>
            <p:nvPr/>
          </p:nvSpPr>
          <p:spPr>
            <a:xfrm>
              <a:off x="0" y="396875"/>
              <a:ext cx="127000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水源市場</a:t>
              </a:r>
            </a:p>
          </p:txBody>
        </p:sp>
      </p:grpSp>
      <p:grpSp>
        <p:nvGrpSpPr>
          <p:cNvPr id="186" name="送往城中校區"/>
          <p:cNvGrpSpPr/>
          <p:nvPr/>
        </p:nvGrpSpPr>
        <p:grpSpPr>
          <a:xfrm>
            <a:off x="1498819" y="5067299"/>
            <a:ext cx="1270001" cy="1270001"/>
            <a:chOff x="0" y="0"/>
            <a:chExt cx="1270000" cy="1270000"/>
          </a:xfrm>
        </p:grpSpPr>
        <p:sp>
          <p:nvSpPr>
            <p:cNvPr id="184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85" name="送往城中校區"/>
            <p:cNvSpPr txBox="1"/>
            <p:nvPr/>
          </p:nvSpPr>
          <p:spPr>
            <a:xfrm>
              <a:off x="0" y="206374"/>
              <a:ext cx="1270000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送往城中校區</a:t>
              </a:r>
            </a:p>
          </p:txBody>
        </p:sp>
      </p:grpSp>
      <p:grpSp>
        <p:nvGrpSpPr>
          <p:cNvPr id="189" name="工綜"/>
          <p:cNvGrpSpPr/>
          <p:nvPr/>
        </p:nvGrpSpPr>
        <p:grpSpPr>
          <a:xfrm>
            <a:off x="6633192" y="1308099"/>
            <a:ext cx="1270002" cy="1270001"/>
            <a:chOff x="0" y="0"/>
            <a:chExt cx="1270001" cy="1270000"/>
          </a:xfrm>
        </p:grpSpPr>
        <p:sp>
          <p:nvSpPr>
            <p:cNvPr id="18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88" name="工綜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工綜</a:t>
              </a:r>
            </a:p>
          </p:txBody>
        </p:sp>
      </p:grpSp>
      <p:grpSp>
        <p:nvGrpSpPr>
          <p:cNvPr id="192" name="霖澤館"/>
          <p:cNvGrpSpPr/>
          <p:nvPr/>
        </p:nvGrpSpPr>
        <p:grpSpPr>
          <a:xfrm>
            <a:off x="8969992" y="1308099"/>
            <a:ext cx="1270002" cy="1270001"/>
            <a:chOff x="0" y="0"/>
            <a:chExt cx="1270001" cy="1270000"/>
          </a:xfrm>
        </p:grpSpPr>
        <p:sp>
          <p:nvSpPr>
            <p:cNvPr id="19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91" name="霖澤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霖澤館</a:t>
              </a:r>
            </a:p>
          </p:txBody>
        </p:sp>
      </p:grpSp>
      <p:grpSp>
        <p:nvGrpSpPr>
          <p:cNvPr id="195" name="機會命運"/>
          <p:cNvGrpSpPr/>
          <p:nvPr/>
        </p:nvGrpSpPr>
        <p:grpSpPr>
          <a:xfrm>
            <a:off x="10165579" y="1308099"/>
            <a:ext cx="1270002" cy="1270001"/>
            <a:chOff x="0" y="0"/>
            <a:chExt cx="1270001" cy="1270000"/>
          </a:xfrm>
        </p:grpSpPr>
        <p:sp>
          <p:nvSpPr>
            <p:cNvPr id="193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機會命運</a:t>
              </a:r>
            </a:p>
          </p:txBody>
        </p:sp>
      </p:grpSp>
      <p:grpSp>
        <p:nvGrpSpPr>
          <p:cNvPr id="198" name="森林系館"/>
          <p:cNvGrpSpPr/>
          <p:nvPr/>
        </p:nvGrpSpPr>
        <p:grpSpPr>
          <a:xfrm>
            <a:off x="5235299" y="1308099"/>
            <a:ext cx="1384500" cy="1270001"/>
            <a:chOff x="0" y="0"/>
            <a:chExt cx="1384499" cy="1270000"/>
          </a:xfrm>
        </p:grpSpPr>
        <p:sp>
          <p:nvSpPr>
            <p:cNvPr id="196" name="矩形"/>
            <p:cNvSpPr/>
            <p:nvPr/>
          </p:nvSpPr>
          <p:spPr>
            <a:xfrm>
              <a:off x="-1" y="0"/>
              <a:ext cx="1384501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森林系館"/>
            <p:cNvSpPr txBox="1"/>
            <p:nvPr/>
          </p:nvSpPr>
          <p:spPr>
            <a:xfrm>
              <a:off x="-1" y="396875"/>
              <a:ext cx="1384501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森林系館</a:t>
              </a:r>
            </a:p>
          </p:txBody>
        </p:sp>
      </p:grpSp>
      <p:grpSp>
        <p:nvGrpSpPr>
          <p:cNvPr id="201" name="土木系館"/>
          <p:cNvGrpSpPr/>
          <p:nvPr/>
        </p:nvGrpSpPr>
        <p:grpSpPr>
          <a:xfrm>
            <a:off x="4066005" y="1308099"/>
            <a:ext cx="1270002" cy="1270001"/>
            <a:chOff x="0" y="0"/>
            <a:chExt cx="1270001" cy="1270000"/>
          </a:xfrm>
        </p:grpSpPr>
        <p:sp>
          <p:nvSpPr>
            <p:cNvPr id="199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00" name="土木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土木系館</a:t>
              </a:r>
            </a:p>
          </p:txBody>
        </p:sp>
      </p:grpSp>
      <p:grpSp>
        <p:nvGrpSpPr>
          <p:cNvPr id="204" name="文學院"/>
          <p:cNvGrpSpPr/>
          <p:nvPr/>
        </p:nvGrpSpPr>
        <p:grpSpPr>
          <a:xfrm>
            <a:off x="2768819" y="1308099"/>
            <a:ext cx="1270001" cy="1270001"/>
            <a:chOff x="0" y="0"/>
            <a:chExt cx="1270000" cy="1270000"/>
          </a:xfrm>
        </p:grpSpPr>
        <p:sp>
          <p:nvSpPr>
            <p:cNvPr id="202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03" name="文學院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文學院</a:t>
              </a:r>
            </a:p>
          </p:txBody>
        </p:sp>
      </p:grpSp>
      <p:grpSp>
        <p:nvGrpSpPr>
          <p:cNvPr id="207" name="機會命運"/>
          <p:cNvGrpSpPr/>
          <p:nvPr/>
        </p:nvGrpSpPr>
        <p:grpSpPr>
          <a:xfrm>
            <a:off x="1498819" y="1308099"/>
            <a:ext cx="1270001" cy="1270001"/>
            <a:chOff x="0" y="0"/>
            <a:chExt cx="1270000" cy="1270000"/>
          </a:xfrm>
        </p:grpSpPr>
        <p:sp>
          <p:nvSpPr>
            <p:cNvPr id="20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06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機會命運</a:t>
              </a:r>
            </a:p>
          </p:txBody>
        </p:sp>
      </p:grpSp>
      <p:grpSp>
        <p:nvGrpSpPr>
          <p:cNvPr id="210" name="社科院"/>
          <p:cNvGrpSpPr/>
          <p:nvPr/>
        </p:nvGrpSpPr>
        <p:grpSpPr>
          <a:xfrm>
            <a:off x="7699992" y="1308099"/>
            <a:ext cx="1270002" cy="1270001"/>
            <a:chOff x="0" y="0"/>
            <a:chExt cx="1270001" cy="1270000"/>
          </a:xfrm>
        </p:grpSpPr>
        <p:sp>
          <p:nvSpPr>
            <p:cNvPr id="208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09" name="社科院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社科院</a:t>
              </a:r>
            </a:p>
          </p:txBody>
        </p:sp>
      </p:grpSp>
      <p:grpSp>
        <p:nvGrpSpPr>
          <p:cNvPr id="213" name="工科海"/>
          <p:cNvGrpSpPr/>
          <p:nvPr/>
        </p:nvGrpSpPr>
        <p:grpSpPr>
          <a:xfrm>
            <a:off x="10165579" y="5067299"/>
            <a:ext cx="1270002" cy="1270001"/>
            <a:chOff x="0" y="0"/>
            <a:chExt cx="1270001" cy="1270000"/>
          </a:xfrm>
        </p:grpSpPr>
        <p:sp>
          <p:nvSpPr>
            <p:cNvPr id="21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12" name="工科海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工科海</a:t>
              </a:r>
            </a:p>
          </p:txBody>
        </p:sp>
      </p:grpSp>
      <p:grpSp>
        <p:nvGrpSpPr>
          <p:cNvPr id="216" name="技能欄"/>
          <p:cNvGrpSpPr/>
          <p:nvPr/>
        </p:nvGrpSpPr>
        <p:grpSpPr>
          <a:xfrm>
            <a:off x="3308463" y="5067299"/>
            <a:ext cx="6471344" cy="1702058"/>
            <a:chOff x="0" y="0"/>
            <a:chExt cx="6471342" cy="1702056"/>
          </a:xfrm>
        </p:grpSpPr>
        <p:sp>
          <p:nvSpPr>
            <p:cNvPr id="214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15" name="公布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r>
                <a:t>公布欄</a:t>
              </a:r>
            </a:p>
          </p:txBody>
        </p:sp>
      </p:grpSp>
      <p:grpSp>
        <p:nvGrpSpPr>
          <p:cNvPr id="219" name="機會命運"/>
          <p:cNvGrpSpPr/>
          <p:nvPr/>
        </p:nvGrpSpPr>
        <p:grpSpPr>
          <a:xfrm>
            <a:off x="10165579" y="7581899"/>
            <a:ext cx="1270002" cy="1270001"/>
            <a:chOff x="0" y="0"/>
            <a:chExt cx="1270001" cy="1270000"/>
          </a:xfrm>
        </p:grpSpPr>
        <p:sp>
          <p:nvSpPr>
            <p:cNvPr id="21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endParaRPr/>
            </a:p>
          </p:txBody>
        </p:sp>
        <p:sp>
          <p:nvSpPr>
            <p:cNvPr id="218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r>
                <a:t>機會命運</a:t>
              </a:r>
            </a:p>
          </p:txBody>
        </p:sp>
      </p:grpSp>
      <p:pic>
        <p:nvPicPr>
          <p:cNvPr id="220" name="Emblem72.jpg" descr="Emblem72.jpg"/>
          <p:cNvPicPr>
            <a:picLocks noChangeAspect="1"/>
          </p:cNvPicPr>
          <p:nvPr/>
        </p:nvPicPr>
        <p:blipFill>
          <a:blip r:embed="rId2">
            <a:alphaModFix amt="23502"/>
            <a:extLst/>
          </a:blip>
          <a:srcRect l="1058" t="3" r="758" b="791"/>
          <a:stretch>
            <a:fillRect/>
          </a:stretch>
        </p:blipFill>
        <p:spPr>
          <a:xfrm>
            <a:off x="4082274" y="2501077"/>
            <a:ext cx="5211963" cy="522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598" extrusionOk="0">
                <a:moveTo>
                  <a:pt x="10491" y="0"/>
                </a:moveTo>
                <a:cubicBezTo>
                  <a:pt x="10112" y="1"/>
                  <a:pt x="9724" y="18"/>
                  <a:pt x="9666" y="49"/>
                </a:cubicBezTo>
                <a:cubicBezTo>
                  <a:pt x="9616" y="77"/>
                  <a:pt x="9343" y="125"/>
                  <a:pt x="9061" y="158"/>
                </a:cubicBezTo>
                <a:cubicBezTo>
                  <a:pt x="7430" y="344"/>
                  <a:pt x="5569" y="1132"/>
                  <a:pt x="4135" y="2241"/>
                </a:cubicBezTo>
                <a:cubicBezTo>
                  <a:pt x="1528" y="4257"/>
                  <a:pt x="24" y="7448"/>
                  <a:pt x="0" y="10763"/>
                </a:cubicBezTo>
                <a:cubicBezTo>
                  <a:pt x="-5" y="11528"/>
                  <a:pt x="69" y="12301"/>
                  <a:pt x="225" y="13066"/>
                </a:cubicBezTo>
                <a:cubicBezTo>
                  <a:pt x="585" y="14822"/>
                  <a:pt x="1359" y="16440"/>
                  <a:pt x="2523" y="17871"/>
                </a:cubicBezTo>
                <a:cubicBezTo>
                  <a:pt x="4119" y="19834"/>
                  <a:pt x="6694" y="21242"/>
                  <a:pt x="9248" y="21549"/>
                </a:cubicBezTo>
                <a:cubicBezTo>
                  <a:pt x="9523" y="21582"/>
                  <a:pt x="9984" y="21598"/>
                  <a:pt x="10443" y="21598"/>
                </a:cubicBezTo>
                <a:cubicBezTo>
                  <a:pt x="10902" y="21599"/>
                  <a:pt x="11359" y="21584"/>
                  <a:pt x="11635" y="21552"/>
                </a:cubicBezTo>
                <a:cubicBezTo>
                  <a:pt x="15737" y="21069"/>
                  <a:pt x="19154" y="18222"/>
                  <a:pt x="20428" y="14224"/>
                </a:cubicBezTo>
                <a:cubicBezTo>
                  <a:pt x="21595" y="10562"/>
                  <a:pt x="20802" y="6573"/>
                  <a:pt x="18326" y="3664"/>
                </a:cubicBezTo>
                <a:cubicBezTo>
                  <a:pt x="17205" y="2347"/>
                  <a:pt x="15528" y="1207"/>
                  <a:pt x="13863" y="625"/>
                </a:cubicBezTo>
                <a:cubicBezTo>
                  <a:pt x="13200" y="394"/>
                  <a:pt x="12241" y="175"/>
                  <a:pt x="11680" y="126"/>
                </a:cubicBezTo>
                <a:cubicBezTo>
                  <a:pt x="11464" y="108"/>
                  <a:pt x="11276" y="71"/>
                  <a:pt x="11260" y="46"/>
                </a:cubicBezTo>
                <a:cubicBezTo>
                  <a:pt x="11242" y="15"/>
                  <a:pt x="10871" y="-1"/>
                  <a:pt x="1049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JQjbuucryTmcTzySsltwmTSlLP.jpg" descr="JQjbuucryTmcTzySsltwmTSlLP.jp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7010" y="3858828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ocipicbus.jpg" descr="socipicbus.jp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99" y="5067300"/>
            <a:ext cx="13845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2018051500080735.jpg" descr="2018051500080735.jp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99" y="6337299"/>
            <a:ext cx="1384500" cy="127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47" y="77392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569" y="8854876"/>
            <a:ext cx="1384501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570" y="2208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43164" y="197996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75958" y="1298382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08330" y="8854876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86378" y="7739247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51" y="1298382"/>
            <a:ext cx="1384500" cy="955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4699855105_cb38c8023d.jpg" descr="4699855105_cb38c8023d.jpg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819" y="8854876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0d3c569533c3ee143a8c5970882eeb18.jpg" descr="0d3c569533c3ee143a8c5970882eeb18.jpg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66005" y="8891005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204.jpg" descr="204.jpg"/>
          <p:cNvPicPr>
            <a:picLocks/>
          </p:cNvPicPr>
          <p:nvPr/>
        </p:nvPicPr>
        <p:blipFill>
          <a:blip r:embed="rId9">
            <a:extLst/>
          </a:blip>
          <a:srcRect l="10902" r="14864"/>
          <a:stretch>
            <a:fillRect/>
          </a:stretch>
        </p:blipFill>
        <p:spPr>
          <a:xfrm>
            <a:off x="27531" y="3749122"/>
            <a:ext cx="1449258" cy="1259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s.jpeg" descr="images.jpeg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63192" y="8818889"/>
            <a:ext cx="1128715" cy="126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1190995231.jpg" descr="1190995231.jpg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17999" y="8861999"/>
            <a:ext cx="130515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G_5826.JPG" descr="IMG_5826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7199" y="8840454"/>
            <a:ext cx="1270001" cy="13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lace_photo_93443_0263ce86818a40c160de0583297e869c.jpeg" descr="place_photo_93443_0263ce86818a40c160de0583297e869c.jpeg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07199" y="8864602"/>
            <a:ext cx="1195588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1-Exterior(F1).jpg" descr="S1-Exterior(F1).jpg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431926" y="6350625"/>
            <a:ext cx="1300169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4a9ba9a59807a.jpg" descr="4a9ba9a59807a.jpg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89761" y="5063912"/>
            <a:ext cx="1305152" cy="127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260213162857008-taida-diyi-huodongzhongxin-wangda.jpg" descr="260213162857008-taida-diyi-huodongzhongxin-wangda.jpg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453934" y="2535124"/>
            <a:ext cx="1305152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琳澤館正面.JPG" descr="琳澤館正面.JPG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968166" y="72381"/>
            <a:ext cx="1239373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a2aac87c-f0a3-4703-9c8d-71f2aa28e7b0.jpg" descr="a2aac87c-f0a3-4703-9c8d-71f2aa28e7b0.jpg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701818" y="45609"/>
            <a:ext cx="1266349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10414848.jpg" descr="10414848.jpg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577165" y="43197"/>
            <a:ext cx="1239373" cy="1264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台大森林系館.JPG" descr="台大森林系館.JPG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340753" y="124603"/>
            <a:ext cx="123937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SCN8933-1.jpg" descr="DSCN8933-1.jpg"/>
          <p:cNvPicPr>
            <a:picLocks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052412" y="28348"/>
            <a:ext cx="1297188" cy="1305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tumblr_pjxqy0G7tm1uwn8beo1_1280.jpg" descr="tumblr_pjxqy0G7tm1uwn8beo1_1280.jpg"/>
          <p:cNvPicPr>
            <a:picLocks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729220" y="28072"/>
            <a:ext cx="1305152" cy="134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olyurethanefoam_3930.jpg" descr="polyurethanefoam_3930.jpg"/>
          <p:cNvPicPr>
            <a:picLocks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-10416" y="2535124"/>
            <a:ext cx="1525226" cy="130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s.jpeg" descr="images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3232251" y="7150206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大標題"/>
          <p:cNvSpPr txBox="1">
            <a:spLocks noGrp="1"/>
          </p:cNvSpPr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總圖"/>
          <p:cNvSpPr txBox="1">
            <a:spLocks noGrp="1"/>
          </p:cNvSpPr>
          <p:nvPr>
            <p:ph type="subTitle" sz="quarter" idx="1"/>
          </p:nvPr>
        </p:nvSpPr>
        <p:spPr>
          <a:xfrm>
            <a:off x="3222623" y="8597203"/>
            <a:ext cx="9810754" cy="1059659"/>
          </a:xfrm>
          <a:prstGeom prst="rect">
            <a:avLst/>
          </a:prstGeom>
        </p:spPr>
        <p:txBody>
          <a:bodyPr/>
          <a:lstStyle/>
          <a:p>
            <a:r>
              <a:t>總圖(高價位)</a:t>
            </a:r>
          </a:p>
        </p:txBody>
      </p:sp>
      <p:pic>
        <p:nvPicPr>
          <p:cNvPr id="253" name="JQjbuucryTmcTzySsltwmTSlLP.jpg" descr="JQjbuucryTmcTzySsltwmTSlL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3019" y="1482179"/>
            <a:ext cx="7929962" cy="58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大標題"/>
          <p:cNvSpPr txBox="1">
            <a:spLocks noGrp="1"/>
          </p:cNvSpPr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送到城中校區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送到城中校區(暫停一回合)</a:t>
            </a:r>
          </a:p>
        </p:txBody>
      </p:sp>
      <p:pic>
        <p:nvPicPr>
          <p:cNvPr id="257" name="socipicbus.jpg" descr="socipicb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079" y="1101303"/>
            <a:ext cx="8841842" cy="596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水源市場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784806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水源市場(低價位)</a:t>
            </a:r>
          </a:p>
        </p:txBody>
      </p:sp>
      <p:pic>
        <p:nvPicPr>
          <p:cNvPr id="261" name="2018051500080735.jpg" descr="20180515000807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64" y="0"/>
            <a:ext cx="10885871" cy="725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機會命運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機會命運</a:t>
            </a:r>
          </a:p>
        </p:txBody>
      </p:sp>
      <p:pic>
        <p:nvPicPr>
          <p:cNvPr id="265" name="change.jpg" descr="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797" y="1937654"/>
            <a:ext cx="6524406" cy="450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行政大樓"/>
          <p:cNvSpPr txBox="1">
            <a:spLocks noGrp="1"/>
          </p:cNvSpPr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r>
              <a:t>行政大樓(中價位)</a:t>
            </a:r>
          </a:p>
        </p:txBody>
      </p:sp>
      <p:pic>
        <p:nvPicPr>
          <p:cNvPr id="269" name="4699855105_cb38c8023d.jpg" descr="4699855105_cb38c8023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937" y="971712"/>
            <a:ext cx="8940126" cy="595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大標題"/>
          <p:cNvSpPr txBox="1">
            <a:spLocks noGrp="1"/>
          </p:cNvSpPr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管一"/>
          <p:cNvSpPr txBox="1">
            <a:spLocks noGrp="1"/>
          </p:cNvSpPr>
          <p:nvPr>
            <p:ph type="subTitle" sz="quarter" idx="1"/>
          </p:nvPr>
        </p:nvSpPr>
        <p:spPr>
          <a:xfrm>
            <a:off x="3222624" y="7649406"/>
            <a:ext cx="9810751" cy="1059658"/>
          </a:xfrm>
          <a:prstGeom prst="rect">
            <a:avLst/>
          </a:prstGeom>
        </p:spPr>
        <p:txBody>
          <a:bodyPr/>
          <a:lstStyle/>
          <a:p>
            <a:r>
              <a:t>管一(高價位)</a:t>
            </a:r>
          </a:p>
        </p:txBody>
      </p:sp>
      <p:pic>
        <p:nvPicPr>
          <p:cNvPr id="273" name="0d3c569533c3ee143a8c5970882eeb18.jpg" descr="0d3c569533c3ee143a8c5970882eeb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420" y="589686"/>
            <a:ext cx="10613029" cy="707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165</Words>
  <Application>Microsoft Office PowerPoint</Application>
  <PresentationFormat>Custom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按鍵大全</vt:lpstr>
      <vt:lpstr>chess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stanley lin</dc:creator>
  <cp:lastModifiedBy>CHIN YI LIN</cp:lastModifiedBy>
  <cp:revision>7</cp:revision>
  <dcterms:modified xsi:type="dcterms:W3CDTF">2019-06-08T09:05:19Z</dcterms:modified>
</cp:coreProperties>
</file>